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17"/>
  </p:notesMasterIdLst>
  <p:sldIdLst>
    <p:sldId id="302" r:id="rId3"/>
    <p:sldId id="292" r:id="rId4"/>
    <p:sldId id="273" r:id="rId5"/>
    <p:sldId id="274" r:id="rId6"/>
    <p:sldId id="278" r:id="rId7"/>
    <p:sldId id="275" r:id="rId8"/>
    <p:sldId id="277" r:id="rId9"/>
    <p:sldId id="276" r:id="rId10"/>
    <p:sldId id="279" r:id="rId11"/>
    <p:sldId id="293" r:id="rId12"/>
    <p:sldId id="294" r:id="rId13"/>
    <p:sldId id="282" r:id="rId14"/>
    <p:sldId id="295" r:id="rId15"/>
    <p:sldId id="287" r:id="rId16"/>
  </p:sldIdLst>
  <p:sldSz cx="14630400" cy="82296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B06"/>
    <a:srgbClr val="0E73B7"/>
    <a:srgbClr val="CF5F13"/>
    <a:srgbClr val="30CFCD"/>
    <a:srgbClr val="E43230"/>
    <a:srgbClr val="E99D05"/>
    <a:srgbClr val="DBB2CB"/>
    <a:srgbClr val="DCADCB"/>
    <a:srgbClr val="9F7906"/>
    <a:srgbClr val="E9A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" y="453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5181C-13D5-4522-B3ED-EC1036C5C32F}" type="datetimeFigureOut">
              <a:rPr lang="vi-VN" smtClean="0"/>
              <a:t>03/10/2021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2989D-9754-4FAF-86EA-5ED0AB6A0F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564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08720" y="1008240"/>
            <a:ext cx="6213120" cy="6213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1" name="Google Shape;11;p2"/>
          <p:cNvSpPr/>
          <p:nvPr/>
        </p:nvSpPr>
        <p:spPr>
          <a:xfrm>
            <a:off x="8688560" y="365760"/>
            <a:ext cx="2220960" cy="222096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2" name="Google Shape;12;p2"/>
          <p:cNvSpPr/>
          <p:nvPr/>
        </p:nvSpPr>
        <p:spPr>
          <a:xfrm>
            <a:off x="9453200" y="7457320"/>
            <a:ext cx="968640" cy="9686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3" name="Google Shape;13;p2"/>
          <p:cNvSpPr/>
          <p:nvPr/>
        </p:nvSpPr>
        <p:spPr>
          <a:xfrm>
            <a:off x="4330640" y="6196206"/>
            <a:ext cx="1756320" cy="175632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4" name="Google Shape;14;p2"/>
          <p:cNvSpPr/>
          <p:nvPr/>
        </p:nvSpPr>
        <p:spPr>
          <a:xfrm>
            <a:off x="3330710" y="1234034"/>
            <a:ext cx="1239360" cy="12393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5" name="Google Shape;15;p2"/>
          <p:cNvSpPr/>
          <p:nvPr/>
        </p:nvSpPr>
        <p:spPr>
          <a:xfrm>
            <a:off x="10421842" y="2586704"/>
            <a:ext cx="661440" cy="66144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6" name="Google Shape;16;p2"/>
          <p:cNvSpPr/>
          <p:nvPr/>
        </p:nvSpPr>
        <p:spPr>
          <a:xfrm>
            <a:off x="3872762" y="5779270"/>
            <a:ext cx="539040" cy="53904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7" name="Google Shape;17;p2"/>
          <p:cNvSpPr/>
          <p:nvPr/>
        </p:nvSpPr>
        <p:spPr>
          <a:xfrm>
            <a:off x="3779974" y="2672213"/>
            <a:ext cx="340800" cy="340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8" name="Google Shape;18;p2"/>
          <p:cNvSpPr/>
          <p:nvPr/>
        </p:nvSpPr>
        <p:spPr>
          <a:xfrm>
            <a:off x="10909538" y="2141907"/>
            <a:ext cx="150240" cy="15024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9" name="Google Shape;19;p2"/>
          <p:cNvSpPr/>
          <p:nvPr/>
        </p:nvSpPr>
        <p:spPr>
          <a:xfrm>
            <a:off x="9862382" y="6999240"/>
            <a:ext cx="150240" cy="15024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20" name="Google Shape;20;p2"/>
          <p:cNvSpPr/>
          <p:nvPr/>
        </p:nvSpPr>
        <p:spPr>
          <a:xfrm>
            <a:off x="3680980" y="1584307"/>
            <a:ext cx="538827" cy="53882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801722" y="6691399"/>
            <a:ext cx="814162" cy="765938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9378831" y="810497"/>
            <a:ext cx="839960" cy="1331432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4411600" y="1538160"/>
            <a:ext cx="5807040" cy="515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411595" y="1379152"/>
            <a:ext cx="481440" cy="48144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35" name="Google Shape;35;p2"/>
          <p:cNvSpPr/>
          <p:nvPr/>
        </p:nvSpPr>
        <p:spPr>
          <a:xfrm>
            <a:off x="5615885" y="7611736"/>
            <a:ext cx="340800" cy="340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36" name="Google Shape;36;p2"/>
          <p:cNvSpPr/>
          <p:nvPr/>
        </p:nvSpPr>
        <p:spPr>
          <a:xfrm>
            <a:off x="8791762" y="6999243"/>
            <a:ext cx="661440" cy="66144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</p:spTree>
    <p:extLst>
      <p:ext uri="{BB962C8B-B14F-4D97-AF65-F5344CB8AC3E}">
        <p14:creationId xmlns:p14="http://schemas.microsoft.com/office/powerpoint/2010/main" val="922350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image" Target="../media/image10.wmf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3810000" y="1538160"/>
            <a:ext cx="6798365" cy="4074136"/>
          </a:xfrm>
          <a:prstGeom prst="rect">
            <a:avLst/>
          </a:prstGeom>
        </p:spPr>
        <p:txBody>
          <a:bodyPr spcFirstLastPara="1" vert="horz" wrap="square" lIns="146280" tIns="146280" rIns="146280" bIns="146280" rtlCol="0" anchor="ctr" anchorCtr="0"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Tiết 12: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Ôn tập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cuối chương I</a:t>
            </a:r>
            <a:endParaRPr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59" y="70577"/>
            <a:ext cx="111594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1.54.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arenR"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Đồ dùng học tập, đồ dùng học tập, khu vực, trở lại trường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0" y="0"/>
            <a:ext cx="3333750" cy="3228975"/>
          </a:xfrm>
          <a:prstGeom prst="rect">
            <a:avLst/>
          </a:prstGeom>
          <a:noFill/>
        </p:spPr>
      </p:pic>
      <p:pic>
        <p:nvPicPr>
          <p:cNvPr id="54280" name="Picture 8" descr="Xe buýt của học sinh Tài xế xe buýt, Xe buýt trường học, nhãn hiệu, xe buýt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481011"/>
            <a:ext cx="3465095" cy="1748589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45662D6-3D82-4D19-90CB-F3230E86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630" y="5393056"/>
            <a:ext cx="10972800" cy="2865120"/>
          </a:xfrm>
        </p:spPr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7.</a:t>
            </a:r>
            <a: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 :</a:t>
            </a:r>
            <a: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1 000.</a:t>
            </a:r>
            <a: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10 000 000 000.</a:t>
            </a:r>
            <a: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38B3A-3C44-471A-9448-B59AC12F4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" y="2736206"/>
            <a:ext cx="10972800" cy="198691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200" b="1" dirty="0"/>
              <a:t> </a:t>
            </a:r>
            <a:r>
              <a:rPr lang="en-US" sz="11200" b="1" dirty="0">
                <a:solidFill>
                  <a:srgbClr val="FF0000"/>
                </a:solidFill>
              </a:rPr>
              <a:t>a = 15 267 021 908</a:t>
            </a:r>
            <a:endParaRPr lang="en-US" sz="112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1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là A = { 0 ; 1 ; 2 ; 5 ; 6 ; 7 ; 8 ; 9}</a:t>
            </a:r>
            <a:endParaRPr lang="vi-VN" sz="11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49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59" y="70577"/>
            <a:ext cx="111594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1.55. 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2 020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Đồ dùng học tập, đồ dùng học tập, khu vực, trở lại trường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0" y="0"/>
            <a:ext cx="3333750" cy="3228975"/>
          </a:xfrm>
          <a:prstGeom prst="rect">
            <a:avLst/>
          </a:prstGeom>
          <a:noFill/>
        </p:spPr>
      </p:pic>
      <p:pic>
        <p:nvPicPr>
          <p:cNvPr id="54280" name="Picture 8" descr="Xe buýt của học sinh Tài xế xe buýt, Xe buýt trường học, nhãn hiệu, xe buýt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481011"/>
            <a:ext cx="3465095" cy="1748589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45662D6-3D82-4D19-90CB-F3230E86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630" y="5393056"/>
            <a:ext cx="10972800" cy="2865120"/>
          </a:xfrm>
        </p:spPr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</a:tabLst>
            </a:pP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b) Số liền trước của a là a – 1 ; số liền sau của a là a + 1.</a:t>
            </a:r>
            <a:b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c) Trong các số tự nhiên, bất cứ số nào cũng có số liền sau. Số 0 không có số liền trước.</a:t>
            </a:r>
            <a:b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38B3A-3C44-471A-9448-B59AC12F4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" y="2973706"/>
            <a:ext cx="10972800" cy="1986914"/>
          </a:xfrm>
        </p:spPr>
        <p:txBody>
          <a:bodyPr/>
          <a:lstStyle/>
          <a:p>
            <a:r>
              <a:rPr lang="fr-FR" dirty="0"/>
              <a:t>a) </a:t>
            </a:r>
            <a:r>
              <a:rPr lang="fr-FR" dirty="0" err="1"/>
              <a:t>Số</a:t>
            </a:r>
            <a:r>
              <a:rPr lang="fr-FR" dirty="0"/>
              <a:t> 2 020 là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liền</a:t>
            </a:r>
            <a:r>
              <a:rPr lang="fr-FR" dirty="0"/>
              <a:t> </a:t>
            </a:r>
            <a:r>
              <a:rPr lang="fr-FR" dirty="0" err="1"/>
              <a:t>sau</a:t>
            </a:r>
            <a:r>
              <a:rPr lang="fr-FR" dirty="0"/>
              <a:t> </a:t>
            </a:r>
            <a:r>
              <a:rPr lang="fr-FR" dirty="0" err="1"/>
              <a:t>của</a:t>
            </a:r>
            <a:r>
              <a:rPr lang="fr-FR" dirty="0"/>
              <a:t> 2 019 , là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liền</a:t>
            </a:r>
            <a:r>
              <a:rPr lang="fr-FR" dirty="0"/>
              <a:t> </a:t>
            </a:r>
            <a:r>
              <a:rPr lang="fr-FR" dirty="0" err="1"/>
              <a:t>trước</a:t>
            </a:r>
            <a:r>
              <a:rPr lang="fr-FR" dirty="0"/>
              <a:t> </a:t>
            </a:r>
            <a:r>
              <a:rPr lang="fr-FR" dirty="0" err="1"/>
              <a:t>của</a:t>
            </a:r>
            <a:r>
              <a:rPr lang="fr-FR" dirty="0"/>
              <a:t> 2 021.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9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374" y="2302137"/>
            <a:ext cx="6813626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fr-FR" sz="4000" dirty="0"/>
              <a:t>= 21 . [ 2232 : 8 – 180 ] + 21</a:t>
            </a:r>
            <a:endParaRPr lang="vi-V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48378" y="2989954"/>
            <a:ext cx="6201112" cy="93544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21 . [ 279 – 180 ] + 21</a:t>
            </a:r>
            <a:endParaRPr lang="vi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0" y="4781775"/>
            <a:ext cx="8949690" cy="196137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21 ( 99 + 1)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21 . 100 = 2100</a:t>
            </a:r>
            <a:endParaRPr lang="vi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673" y="3945368"/>
            <a:ext cx="7325957" cy="93544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21. 99 + 21</a:t>
            </a:r>
            <a:endParaRPr lang="vi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764" y="828338"/>
            <a:ext cx="10230524" cy="244990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1.57.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d) 21.[(1245 + 987):2</a:t>
            </a:r>
            <a:r>
              <a:rPr lang="en-US" sz="3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- 15.12] + 21</a:t>
            </a:r>
          </a:p>
          <a:p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ọc tập hợp tác Giáo dục hợp tác Thiết kế hướng dẫn, học tập, khu vực, nhãn hiệu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7579" y="5646821"/>
            <a:ext cx="3713914" cy="258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988" y="3081394"/>
                <a:ext cx="8487112" cy="2080570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vé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phòng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phim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 : 18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= 324 ( vé)</a:t>
                </a:r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vé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là: </a:t>
                </a:r>
              </a:p>
              <a:p>
                <a:r>
                  <a:rPr lang="fr-FR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324 - 10 550 000 : 50 000 =324–211=113 ( vé)</a:t>
                </a:r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88" y="3081394"/>
                <a:ext cx="8487112" cy="2080570"/>
              </a:xfrm>
              <a:prstGeom prst="rect">
                <a:avLst/>
              </a:prstGeom>
              <a:blipFill>
                <a:blip r:embed="rId2"/>
                <a:stretch>
                  <a:fillRect l="-1652" t="-3509" b="-7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1450" y="6359115"/>
            <a:ext cx="8949690" cy="109568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vé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 :</a:t>
            </a:r>
          </a:p>
          <a:p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( 324 – 41) . 50 000 =  14 150 000 ( </a:t>
            </a:r>
            <a:r>
              <a:rPr lang="fr-FR" sz="3200" dirty="0" err="1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3200" dirty="0">
                <a:solidFill>
                  <a:srgbClr val="668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solidFill>
                <a:srgbClr val="668B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2123" y="5031218"/>
                <a:ext cx="7325957" cy="1095685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fr-FR" sz="32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vé </a:t>
                </a:r>
                <a:r>
                  <a:rPr lang="fr-FR" sz="32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 là : 324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×50 000</m:t>
                    </m:r>
                  </m:oMath>
                </a14:m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16 200 000 ( </a:t>
                </a:r>
                <a:r>
                  <a:rPr lang="fr-FR" sz="32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vi-VN" sz="3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3" y="5031218"/>
                <a:ext cx="7325957" cy="1095685"/>
              </a:xfrm>
              <a:prstGeom prst="rect">
                <a:avLst/>
              </a:prstGeom>
              <a:blipFill>
                <a:blip r:embed="rId3"/>
                <a:stretch>
                  <a:fillRect l="-1830" t="-6667" b="-16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250" name="Picture 2" descr="Học tập hợp tác Giáo dục hợp tác Thiết kế hướng dẫn, học tập, khu vực, nhãn hiệ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7579" y="5646821"/>
            <a:ext cx="3713914" cy="2582779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5E264-5F74-4E40-A5F7-AAEB6115C59A}"/>
              </a:ext>
            </a:extLst>
          </p:cNvPr>
          <p:cNvSpPr txBox="1"/>
          <p:nvPr/>
        </p:nvSpPr>
        <p:spPr>
          <a:xfrm>
            <a:off x="179269" y="60549"/>
            <a:ext cx="13619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50.000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10 550 000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9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1.74/30 SBT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CDA181-1E8F-4D8A-9DEE-A8F10ABC1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7220" y="13252"/>
            <a:ext cx="1170432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15 267 021 908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15 267 210 908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1 520 067 021 908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157 670 210 908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1 516 725 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7; 2;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 ;2}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</a:rPr>
              <a:t>P = {1, 5, 6, 7, 2}</a:t>
            </a:r>
            <a:endParaRPr lang="vi-VN" sz="3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{1, 5, 6, 7, 2,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19 254,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so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Tập hợp                        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được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 dưới dạng liệt kê các phần tử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725619"/>
              </p:ext>
            </p:extLst>
          </p:nvPr>
        </p:nvGraphicFramePr>
        <p:xfrm>
          <a:off x="4359087" y="616226"/>
          <a:ext cx="3181195" cy="6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4" imgW="1307880" imgH="228600" progId="Equation.DSMT4">
                  <p:embed/>
                </p:oleObj>
              </mc:Choice>
              <mc:Fallback>
                <p:oleObj name="Equation" r:id="rId14" imgW="13078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087" y="616226"/>
                        <a:ext cx="3181195" cy="626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2022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2019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10 000 000 000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28 - 2</a:t>
            </a:r>
            <a:r>
              <a:rPr lang="en-US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17576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825</Words>
  <Application>Microsoft Office PowerPoint</Application>
  <PresentationFormat>Custom</PresentationFormat>
  <Paragraphs>73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Cambria Math</vt:lpstr>
      <vt:lpstr>Times New Roman</vt:lpstr>
      <vt:lpstr>Arial</vt:lpstr>
      <vt:lpstr>MS Mincho</vt:lpstr>
      <vt:lpstr>.VnTime</vt:lpstr>
      <vt:lpstr>Calibri Light</vt:lpstr>
      <vt:lpstr>Calibri</vt:lpstr>
      <vt:lpstr>Office Theme</vt:lpstr>
      <vt:lpstr>2_Office Theme</vt:lpstr>
      <vt:lpstr>Equation</vt:lpstr>
      <vt:lpstr>Tiết 12:  Ôn tập cuối chương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 Chữ số hàng triệu là 7. c) Trong a có hai chữ số 1 : + Chữ số 1 nằm ở hàng nghìn có giá trị là 1 000. + Chữ số 1 nằm ở hàng chục tỉ có giá trị là 10 000 000 000. </vt:lpstr>
      <vt:lpstr>b) Số liền trước của a là a – 1 ; số liền sau của a là a + 1. c) Trong các số tự nhiên, bất cứ số nào cũng có số liền sau. Số 0 không có số liền trước.  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Lai Tien Huong</cp:lastModifiedBy>
  <cp:revision>158</cp:revision>
  <dcterms:created xsi:type="dcterms:W3CDTF">2018-05-10T00:06:18Z</dcterms:created>
  <dcterms:modified xsi:type="dcterms:W3CDTF">2021-10-03T12:40:01Z</dcterms:modified>
</cp:coreProperties>
</file>